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1"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792" y="-29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B172434F-2E87-4289-B344-125BAE02BB75}" type="datetimeFigureOut">
              <a:rPr lang="en-GB" smtClean="0"/>
              <a:pPr/>
              <a:t>07/02/2012</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F2FA48A-FBFF-4089-BFAC-F286FED040A0}"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72434F-2E87-4289-B344-125BAE02BB75}" type="datetimeFigureOut">
              <a:rPr lang="en-GB" smtClean="0"/>
              <a:pPr/>
              <a:t>07/02/2012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2FA48A-FBFF-4089-BFAC-F286FED040A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72434F-2E87-4289-B344-125BAE02BB75}" type="datetimeFigureOut">
              <a:rPr lang="en-GB" smtClean="0"/>
              <a:pPr/>
              <a:t>07/02/2012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2FA48A-FBFF-4089-BFAC-F286FED040A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B172434F-2E87-4289-B344-125BAE02BB75}" type="datetimeFigureOut">
              <a:rPr lang="en-GB" smtClean="0"/>
              <a:pPr/>
              <a:t>07/02/2012</a:t>
            </a:fld>
            <a:endParaRPr lang="en-GB"/>
          </a:p>
        </p:txBody>
      </p:sp>
      <p:sp>
        <p:nvSpPr>
          <p:cNvPr id="9" name="Slide Number Placeholder 8"/>
          <p:cNvSpPr>
            <a:spLocks noGrp="1"/>
          </p:cNvSpPr>
          <p:nvPr>
            <p:ph type="sldNum" sz="quarter" idx="15"/>
          </p:nvPr>
        </p:nvSpPr>
        <p:spPr/>
        <p:txBody>
          <a:bodyPr rtlCol="0"/>
          <a:lstStyle/>
          <a:p>
            <a:fld id="{5F2FA48A-FBFF-4089-BFAC-F286FED040A0}" type="slidenum">
              <a:rPr lang="en-GB" smtClean="0"/>
              <a:pPr/>
              <a:t>‹#›</a:t>
            </a:fld>
            <a:endParaRPr lang="en-GB"/>
          </a:p>
        </p:txBody>
      </p:sp>
      <p:sp>
        <p:nvSpPr>
          <p:cNvPr id="10" name="Footer Placeholder 9"/>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172434F-2E87-4289-B344-125BAE02BB75}" type="datetimeFigureOut">
              <a:rPr lang="en-GB" smtClean="0"/>
              <a:pPr/>
              <a:t>07/02/2012</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F2FA48A-FBFF-4089-BFAC-F286FED040A0}"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172434F-2E87-4289-B344-125BAE02BB75}" type="datetimeFigureOut">
              <a:rPr lang="en-GB" smtClean="0"/>
              <a:pPr/>
              <a:t>07/02/2012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2FA48A-FBFF-4089-BFAC-F286FED040A0}" type="slidenum">
              <a:rPr lang="en-GB" smtClean="0"/>
              <a:pPr/>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172434F-2E87-4289-B344-125BAE02BB75}" type="datetimeFigureOut">
              <a:rPr lang="en-GB" smtClean="0"/>
              <a:pPr/>
              <a:t>07/02/2012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F2FA48A-FBFF-4089-BFAC-F286FED040A0}" type="slidenum">
              <a:rPr lang="en-GB" smtClean="0"/>
              <a:pPr/>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B172434F-2E87-4289-B344-125BAE02BB75}" type="datetimeFigureOut">
              <a:rPr lang="en-GB" smtClean="0"/>
              <a:pPr/>
              <a:t>07/02/2012</a:t>
            </a:fld>
            <a:endParaRPr lang="en-GB"/>
          </a:p>
        </p:txBody>
      </p:sp>
      <p:sp>
        <p:nvSpPr>
          <p:cNvPr id="7" name="Slide Number Placeholder 6"/>
          <p:cNvSpPr>
            <a:spLocks noGrp="1"/>
          </p:cNvSpPr>
          <p:nvPr>
            <p:ph type="sldNum" sz="quarter" idx="11"/>
          </p:nvPr>
        </p:nvSpPr>
        <p:spPr/>
        <p:txBody>
          <a:bodyPr rtlCol="0"/>
          <a:lstStyle/>
          <a:p>
            <a:fld id="{5F2FA48A-FBFF-4089-BFAC-F286FED040A0}" type="slidenum">
              <a:rPr lang="en-GB" smtClean="0"/>
              <a:pPr/>
              <a:t>‹#›</a:t>
            </a:fld>
            <a:endParaRPr lang="en-GB"/>
          </a:p>
        </p:txBody>
      </p:sp>
      <p:sp>
        <p:nvSpPr>
          <p:cNvPr id="8" name="Footer Placeholder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72434F-2E87-4289-B344-125BAE02BB75}" type="datetimeFigureOut">
              <a:rPr lang="en-GB" smtClean="0"/>
              <a:pPr/>
              <a:t>07/02/2012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F2FA48A-FBFF-4089-BFAC-F286FED040A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B172434F-2E87-4289-B344-125BAE02BB75}" type="datetimeFigureOut">
              <a:rPr lang="en-GB" smtClean="0"/>
              <a:pPr/>
              <a:t>07/02/2012</a:t>
            </a:fld>
            <a:endParaRPr lang="en-GB"/>
          </a:p>
        </p:txBody>
      </p:sp>
      <p:sp>
        <p:nvSpPr>
          <p:cNvPr id="22" name="Slide Number Placeholder 21"/>
          <p:cNvSpPr>
            <a:spLocks noGrp="1"/>
          </p:cNvSpPr>
          <p:nvPr>
            <p:ph type="sldNum" sz="quarter" idx="15"/>
          </p:nvPr>
        </p:nvSpPr>
        <p:spPr/>
        <p:txBody>
          <a:bodyPr rtlCol="0"/>
          <a:lstStyle/>
          <a:p>
            <a:fld id="{5F2FA48A-FBFF-4089-BFAC-F286FED040A0}" type="slidenum">
              <a:rPr lang="en-GB" smtClean="0"/>
              <a:pPr/>
              <a:t>‹#›</a:t>
            </a:fld>
            <a:endParaRPr lang="en-GB"/>
          </a:p>
        </p:txBody>
      </p:sp>
      <p:sp>
        <p:nvSpPr>
          <p:cNvPr id="23" name="Footer Placeholder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172434F-2E87-4289-B344-125BAE02BB75}" type="datetimeFigureOut">
              <a:rPr lang="en-GB" smtClean="0"/>
              <a:pPr/>
              <a:t>07/02/2012</a:t>
            </a:fld>
            <a:endParaRPr lang="en-GB"/>
          </a:p>
        </p:txBody>
      </p:sp>
      <p:sp>
        <p:nvSpPr>
          <p:cNvPr id="18" name="Slide Number Placeholder 17"/>
          <p:cNvSpPr>
            <a:spLocks noGrp="1"/>
          </p:cNvSpPr>
          <p:nvPr>
            <p:ph type="sldNum" sz="quarter" idx="11"/>
          </p:nvPr>
        </p:nvSpPr>
        <p:spPr/>
        <p:txBody>
          <a:bodyPr rtlCol="0"/>
          <a:lstStyle/>
          <a:p>
            <a:fld id="{5F2FA48A-FBFF-4089-BFAC-F286FED040A0}" type="slidenum">
              <a:rPr lang="en-GB" smtClean="0"/>
              <a:pPr/>
              <a:t>‹#›</a:t>
            </a:fld>
            <a:endParaRPr lang="en-GB"/>
          </a:p>
        </p:txBody>
      </p:sp>
      <p:sp>
        <p:nvSpPr>
          <p:cNvPr id="21" name="Footer Placeholder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172434F-2E87-4289-B344-125BAE02BB75}" type="datetimeFigureOut">
              <a:rPr lang="en-GB" smtClean="0"/>
              <a:pPr/>
              <a:t>07/02/2012</a:t>
            </a:fld>
            <a:endParaRPr lang="en-GB"/>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F2FA48A-FBFF-4089-BFAC-F286FED040A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930425971306391829.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finished%20worksheet.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Stress in the workplace</a:t>
            </a:r>
            <a:endParaRPr lang="en-GB" dirty="0"/>
          </a:p>
        </p:txBody>
      </p:sp>
      <p:sp>
        <p:nvSpPr>
          <p:cNvPr id="3" name="Subtitle 2"/>
          <p:cNvSpPr>
            <a:spLocks noGrp="1"/>
          </p:cNvSpPr>
          <p:nvPr>
            <p:ph type="subTitle" idx="1"/>
          </p:nvPr>
        </p:nvSpPr>
        <p:spPr/>
        <p:txBody>
          <a:bodyPr/>
          <a:lstStyle/>
          <a:p>
            <a:r>
              <a:rPr lang="en-GB" dirty="0" smtClean="0"/>
              <a:t>By Henna and </a:t>
            </a:r>
            <a:r>
              <a:rPr lang="en-GB" dirty="0" err="1" smtClean="0"/>
              <a:t>Harkamalpreet</a:t>
            </a:r>
            <a:r>
              <a:rPr lang="en-GB" dirty="0" smtClean="0"/>
              <a:t> </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stressors in the workplace </a:t>
            </a:r>
            <a:endParaRPr lang="en-GB" dirty="0"/>
          </a:p>
        </p:txBody>
      </p:sp>
      <p:sp>
        <p:nvSpPr>
          <p:cNvPr id="3" name="Content Placeholder 2"/>
          <p:cNvSpPr>
            <a:spLocks noGrp="1"/>
          </p:cNvSpPr>
          <p:nvPr>
            <p:ph sz="quarter" idx="1"/>
          </p:nvPr>
        </p:nvSpPr>
        <p:spPr/>
        <p:txBody>
          <a:bodyPr/>
          <a:lstStyle/>
          <a:p>
            <a:r>
              <a:rPr lang="en-GB" b="1" dirty="0" smtClean="0"/>
              <a:t>Environment</a:t>
            </a:r>
            <a:r>
              <a:rPr lang="en-GB" dirty="0" smtClean="0"/>
              <a:t>; heating, lighting, arrangement of workplace etc.</a:t>
            </a:r>
          </a:p>
          <a:p>
            <a:r>
              <a:rPr lang="en-GB" b="1" dirty="0" smtClean="0"/>
              <a:t>Home-work interface</a:t>
            </a:r>
            <a:r>
              <a:rPr lang="en-GB" dirty="0" smtClean="0"/>
              <a:t>; balancing the demands of home (children, family etc) and work – concept of ‘work life balance.</a:t>
            </a:r>
          </a:p>
          <a:p>
            <a:r>
              <a:rPr lang="en-GB" b="1" dirty="0" smtClean="0"/>
              <a:t>Control in the workplace</a:t>
            </a:r>
            <a:r>
              <a:rPr lang="en-GB" dirty="0" smtClean="0"/>
              <a:t> – how much control a worker has in their job and what they do.</a:t>
            </a:r>
          </a:p>
          <a:p>
            <a:r>
              <a:rPr lang="en-GB" b="1" dirty="0" smtClean="0"/>
              <a:t>Workload</a:t>
            </a:r>
            <a:r>
              <a:rPr lang="en-GB" dirty="0" smtClean="0"/>
              <a:t> – how much or little work is placed on the individual.</a:t>
            </a:r>
          </a:p>
          <a:p>
            <a:r>
              <a:rPr lang="en-GB" b="1" dirty="0" smtClean="0"/>
              <a:t>Interpersonal factors</a:t>
            </a:r>
            <a:r>
              <a:rPr lang="en-GB" dirty="0" smtClean="0"/>
              <a:t> – how well you get on or work with other employees, boss etc.</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to="" calcmode="lin" valueType="num">
                                      <p:cBhvr>
                                        <p:cTn id="27" dur="1" fill="hold"/>
                                        <p:tgtEl>
                                          <p:spTgt spid="3">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to="" calcmode="lin" valueType="num">
                                      <p:cBhvr>
                                        <p:cTn id="32"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Studies</a:t>
            </a:r>
            <a:endParaRPr lang="en-GB" dirty="0"/>
          </a:p>
        </p:txBody>
      </p:sp>
      <p:sp>
        <p:nvSpPr>
          <p:cNvPr id="3" name="Content Placeholder 2"/>
          <p:cNvSpPr>
            <a:spLocks noGrp="1"/>
          </p:cNvSpPr>
          <p:nvPr>
            <p:ph sz="quarter" idx="1"/>
          </p:nvPr>
        </p:nvSpPr>
        <p:spPr/>
        <p:txBody>
          <a:bodyPr>
            <a:normAutofit lnSpcReduction="10000"/>
          </a:bodyPr>
          <a:lstStyle/>
          <a:p>
            <a:r>
              <a:rPr lang="en-GB" dirty="0" smtClean="0"/>
              <a:t>Marmot et al. </a:t>
            </a:r>
          </a:p>
          <a:p>
            <a:r>
              <a:rPr lang="en-GB" dirty="0" smtClean="0"/>
              <a:t>The method he used was asking 7372 civil servants in London to answer a questionnaire.</a:t>
            </a:r>
          </a:p>
          <a:p>
            <a:r>
              <a:rPr lang="en-GB" dirty="0" smtClean="0"/>
              <a:t>He found no link between high workload and stress related illnesses. He found that people working in higher grades of civil service had developed fewer cardiovascular problems, and people working in lower grades had more problems. This is because the people working in the higher grades experienced higher job control and social support, whereas the lower grade people had a lower sense of job control and poorer social support.</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Evaluation points</a:t>
            </a:r>
            <a:endParaRPr lang="en-GB" dirty="0"/>
          </a:p>
        </p:txBody>
      </p:sp>
      <p:sp>
        <p:nvSpPr>
          <p:cNvPr id="3" name="Content Placeholder 2"/>
          <p:cNvSpPr>
            <a:spLocks noGrp="1"/>
          </p:cNvSpPr>
          <p:nvPr>
            <p:ph sz="quarter" idx="1"/>
          </p:nvPr>
        </p:nvSpPr>
        <p:spPr/>
        <p:txBody>
          <a:bodyPr/>
          <a:lstStyle/>
          <a:p>
            <a:r>
              <a:rPr lang="en-GB" dirty="0" smtClean="0"/>
              <a:t>It was a self report questionnaire </a:t>
            </a:r>
          </a:p>
          <a:p>
            <a:r>
              <a:rPr lang="en-GB" dirty="0" smtClean="0"/>
              <a:t>Doesn't measure all factors, e.g. Vulnerability to disease.</a:t>
            </a:r>
          </a:p>
          <a:p>
            <a:r>
              <a:rPr lang="en-GB" dirty="0" smtClean="0"/>
              <a:t>The sample – easy to generalise(big sample), however not generalisable to other jobs. </a:t>
            </a:r>
          </a:p>
          <a:p>
            <a:r>
              <a:rPr lang="en-GB" dirty="0" smtClean="0"/>
              <a:t>Ethical, as long as there is a debriefing process and consent is given. </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to="" calcmode="lin" valueType="num">
                                      <p:cBhvr>
                                        <p:cTn id="27"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useful research studies</a:t>
            </a:r>
            <a:endParaRPr lang="en-GB" dirty="0"/>
          </a:p>
        </p:txBody>
      </p:sp>
      <p:sp>
        <p:nvSpPr>
          <p:cNvPr id="3" name="Content Placeholder 2"/>
          <p:cNvSpPr>
            <a:spLocks noGrp="1"/>
          </p:cNvSpPr>
          <p:nvPr>
            <p:ph sz="quarter" idx="1"/>
          </p:nvPr>
        </p:nvSpPr>
        <p:spPr/>
        <p:txBody>
          <a:bodyPr/>
          <a:lstStyle/>
          <a:p>
            <a:r>
              <a:rPr lang="en-GB" dirty="0" err="1" smtClean="0"/>
              <a:t>Johannson</a:t>
            </a:r>
            <a:r>
              <a:rPr lang="en-GB" dirty="0" smtClean="0"/>
              <a:t> et al (1978) – higher level of stress hormones and stress relate illness in a group of highly skilled sawmill employees whose work was machine paced and therefore they had no control over it. </a:t>
            </a:r>
          </a:p>
          <a:p>
            <a:r>
              <a:rPr lang="en-GB" dirty="0" smtClean="0"/>
              <a:t>Fox et al (1993) – found a combination of low control and high demands was related to high blood pressure in nurses.</a:t>
            </a:r>
          </a:p>
          <a:p>
            <a:r>
              <a:rPr lang="en-GB" dirty="0" smtClean="0"/>
              <a:t>Pomaki et al (2007) – Studied 226 hospital doctors and showed that role conflict (work life balance) was directly associated with emotional exhaustion and depression.</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GB" dirty="0" smtClean="0">
                <a:hlinkClick r:id="rId2" action="ppaction://hlinkfile"/>
              </a:rPr>
              <a:t>Fill in the gap worksheet.</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GB" dirty="0" smtClean="0">
                <a:hlinkClick r:id="rId2" action="ppaction://hlinkfile"/>
              </a:rPr>
              <a:t>Answers to worksheet</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 questions</a:t>
            </a:r>
            <a:endParaRPr lang="en-GB" dirty="0"/>
          </a:p>
        </p:txBody>
      </p:sp>
      <p:pic>
        <p:nvPicPr>
          <p:cNvPr id="4" name="Picture 3"/>
          <p:cNvPicPr/>
          <p:nvPr/>
        </p:nvPicPr>
        <p:blipFill>
          <a:blip r:embed="rId2" cstate="print"/>
          <a:srcRect/>
          <a:stretch>
            <a:fillRect/>
          </a:stretch>
        </p:blipFill>
        <p:spPr bwMode="auto">
          <a:xfrm>
            <a:off x="395536" y="1556792"/>
            <a:ext cx="7920880" cy="4392488"/>
          </a:xfrm>
          <a:prstGeom prst="rect">
            <a:avLst/>
          </a:prstGeom>
          <a:noFill/>
          <a:ln w="9525">
            <a:noFill/>
            <a:miter lim="800000"/>
            <a:headEnd/>
            <a:tailEnd/>
          </a:ln>
        </p:spPr>
      </p:pic>
      <p:sp>
        <p:nvSpPr>
          <p:cNvPr id="5" name="TextBox 4"/>
          <p:cNvSpPr txBox="1"/>
          <p:nvPr/>
        </p:nvSpPr>
        <p:spPr>
          <a:xfrm>
            <a:off x="971600" y="2564904"/>
            <a:ext cx="6912768" cy="2862322"/>
          </a:xfrm>
          <a:prstGeom prst="rect">
            <a:avLst/>
          </a:prstGeom>
          <a:noFill/>
        </p:spPr>
        <p:txBody>
          <a:bodyPr wrap="square" rtlCol="0">
            <a:spAutoFit/>
          </a:bodyPr>
          <a:lstStyle/>
          <a:p>
            <a:r>
              <a:rPr lang="en-GB" dirty="0" smtClean="0"/>
              <a:t>Answer:  </a:t>
            </a:r>
          </a:p>
          <a:p>
            <a:endParaRPr lang="en-GB" dirty="0" smtClean="0"/>
          </a:p>
          <a:p>
            <a:r>
              <a:rPr lang="en-GB" b="1" dirty="0"/>
              <a:t>There are many features in the workplace that can cause stress: </a:t>
            </a:r>
            <a:endParaRPr lang="en-GB" dirty="0"/>
          </a:p>
          <a:p>
            <a:r>
              <a:rPr lang="en-GB" b="1" dirty="0"/>
              <a:t>• Lack of control – where the individual feels they are unable to determine how much work they do, for how long, etc. </a:t>
            </a:r>
            <a:endParaRPr lang="en-GB" dirty="0"/>
          </a:p>
          <a:p>
            <a:r>
              <a:rPr lang="en-GB" b="1" dirty="0"/>
              <a:t>• Work overload/under load – too much or too little work can lead to stress. </a:t>
            </a:r>
            <a:endParaRPr lang="en-GB" dirty="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to="" calcmode="lin" valueType="num">
                                      <p:cBhvr>
                                        <p:cTn id="7" dur="1" fill="hold"/>
                                        <p:tgtEl>
                                          <p:spTgt spid="5">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 to="" calcmode="lin" valueType="num">
                                      <p:cBhvr>
                                        <p:cTn id="10" dur="1" fill="hold"/>
                                        <p:tgtEl>
                                          <p:spTgt spid="5">
                                            <p:txEl>
                                              <p:pRg st="2" end="2"/>
                                            </p:txEl>
                                          </p:spTgt>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to="" calcmode="lin" valueType="num">
                                      <p:cBhvr>
                                        <p:cTn id="13" dur="1" fill="hold"/>
                                        <p:tgtEl>
                                          <p:spTgt spid="5">
                                            <p:txEl>
                                              <p:pRg st="3" end="3"/>
                                            </p:txEl>
                                          </p:spTgt>
                                        </p:tgtEl>
                                        <p:attrNameLst>
                                          <p:attrName/>
                                        </p:attrNameLst>
                                      </p:cBhvr>
                                    </p:anim>
                                  </p:childTnLst>
                                </p:cTn>
                              </p:par>
                              <p:par>
                                <p:cTn id="14" presetID="24" presetClass="entr" presetSubtype="0" fill="hold" nodeType="withEffect">
                                  <p:stCondLst>
                                    <p:cond delay="0"/>
                                  </p:stCondLst>
                                  <p:childTnLst>
                                    <p:set>
                                      <p:cBhvr>
                                        <p:cTn id="15" dur="1" fill="hold">
                                          <p:stCondLst>
                                            <p:cond delay="0"/>
                                          </p:stCondLst>
                                        </p:cTn>
                                        <p:tgtEl>
                                          <p:spTgt spid="5">
                                            <p:txEl>
                                              <p:pRg st="4" end="4"/>
                                            </p:txEl>
                                          </p:spTgt>
                                        </p:tgtEl>
                                        <p:attrNameLst>
                                          <p:attrName>style.visibility</p:attrName>
                                        </p:attrNameLst>
                                      </p:cBhvr>
                                      <p:to>
                                        <p:strVal val="visible"/>
                                      </p:to>
                                    </p:set>
                                    <p:anim to="" calcmode="lin" valueType="num">
                                      <p:cBhvr>
                                        <p:cTn id="16" dur="1" fill="hold"/>
                                        <p:tgtEl>
                                          <p:spTgt spid="5">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cstate="print"/>
          <a:srcRect/>
          <a:stretch>
            <a:fillRect/>
          </a:stretch>
        </p:blipFill>
        <p:spPr bwMode="auto">
          <a:xfrm>
            <a:off x="539552" y="476672"/>
            <a:ext cx="7776864" cy="5451351"/>
          </a:xfrm>
          <a:prstGeom prst="rect">
            <a:avLst/>
          </a:prstGeom>
          <a:noFill/>
          <a:ln w="9525">
            <a:noFill/>
            <a:miter lim="800000"/>
            <a:headEnd/>
            <a:tailEnd/>
          </a:ln>
        </p:spPr>
      </p:pic>
      <p:sp>
        <p:nvSpPr>
          <p:cNvPr id="4" name="TextBox 3"/>
          <p:cNvSpPr txBox="1"/>
          <p:nvPr/>
        </p:nvSpPr>
        <p:spPr>
          <a:xfrm>
            <a:off x="899592" y="1988840"/>
            <a:ext cx="7200800" cy="3693319"/>
          </a:xfrm>
          <a:prstGeom prst="rect">
            <a:avLst/>
          </a:prstGeom>
          <a:noFill/>
        </p:spPr>
        <p:txBody>
          <a:bodyPr wrap="square" rtlCol="0">
            <a:spAutoFit/>
          </a:bodyPr>
          <a:lstStyle/>
          <a:p>
            <a:r>
              <a:rPr lang="en-GB" b="1" dirty="0" smtClean="0"/>
              <a:t>Answer:</a:t>
            </a:r>
          </a:p>
          <a:p>
            <a:r>
              <a:rPr lang="en-GB" b="1" dirty="0"/>
              <a:t>Factors: Noise and temperature</a:t>
            </a:r>
            <a:endParaRPr lang="en-GB" dirty="0"/>
          </a:p>
          <a:p>
            <a:r>
              <a:rPr lang="en-GB" b="1" dirty="0"/>
              <a:t>Research has shown that certain types of noise affect memory and can lead to frustration.  </a:t>
            </a:r>
            <a:endParaRPr lang="en-GB" dirty="0"/>
          </a:p>
          <a:p>
            <a:r>
              <a:rPr lang="en-GB" b="1" dirty="0"/>
              <a:t>Other research has shown that as temperature increases, so does aggression, and this can lead to stress.  Other factors such as workload, lack of control, relationships with colleagues are also relevant.  For example, several studies have shown that lack of control at work can lead to stress.  </a:t>
            </a:r>
            <a:endParaRPr lang="en-GB" dirty="0"/>
          </a:p>
          <a:p>
            <a:r>
              <a:rPr lang="en-GB" b="1" dirty="0"/>
              <a:t>Research by Marmot: suggest that those with high control over their workload, were less stressed.  </a:t>
            </a:r>
            <a:endParaRPr lang="en-GB" dirty="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to="" calcmode="lin" valueType="num">
                                      <p:cBhvr>
                                        <p:cTn id="7" dur="1" fill="hold"/>
                                        <p:tgtEl>
                                          <p:spTgt spid="4">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 to="" calcmode="lin" valueType="num">
                                      <p:cBhvr>
                                        <p:cTn id="10" dur="1" fill="hold"/>
                                        <p:tgtEl>
                                          <p:spTgt spid="4">
                                            <p:txEl>
                                              <p:pRg st="1" end="1"/>
                                            </p:txEl>
                                          </p:spTgt>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to="" calcmode="lin" valueType="num">
                                      <p:cBhvr>
                                        <p:cTn id="13" dur="1" fill="hold"/>
                                        <p:tgtEl>
                                          <p:spTgt spid="4">
                                            <p:txEl>
                                              <p:pRg st="2" end="2"/>
                                            </p:txEl>
                                          </p:spTgt>
                                        </p:tgtEl>
                                        <p:attrNameLst>
                                          <p:attrName/>
                                        </p:attrNameLst>
                                      </p:cBhvr>
                                    </p:anim>
                                  </p:childTnLst>
                                </p:cTn>
                              </p:par>
                              <p:par>
                                <p:cTn id="14" presetID="24"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 to="" calcmode="lin" valueType="num">
                                      <p:cBhvr>
                                        <p:cTn id="16" dur="1" fill="hold"/>
                                        <p:tgtEl>
                                          <p:spTgt spid="4">
                                            <p:txEl>
                                              <p:pRg st="3" end="3"/>
                                            </p:txEl>
                                          </p:spTgt>
                                        </p:tgtEl>
                                        <p:attrNameLst>
                                          <p:attrName/>
                                        </p:attrNameLst>
                                      </p:cBhvr>
                                    </p:anim>
                                  </p:childTnLst>
                                </p:cTn>
                              </p:par>
                              <p:par>
                                <p:cTn id="17" presetID="24"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to="" calcmode="lin" valueType="num">
                                      <p:cBhvr>
                                        <p:cTn id="19" dur="1" fill="hold"/>
                                        <p:tgtEl>
                                          <p:spTgt spid="4">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46</TotalTime>
  <Words>500</Words>
  <Application>Microsoft Office PowerPoint</Application>
  <PresentationFormat>On-screen Show (4:3)</PresentationFormat>
  <Paragraphs>34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Oriel</vt:lpstr>
      <vt:lpstr>Stress in the workplace</vt:lpstr>
      <vt:lpstr>stressors in the workplace </vt:lpstr>
      <vt:lpstr>Studies</vt:lpstr>
      <vt:lpstr>Evaluation points</vt:lpstr>
      <vt:lpstr>Other useful research studies</vt:lpstr>
      <vt:lpstr>Slide 6</vt:lpstr>
      <vt:lpstr>Slide 7</vt:lpstr>
      <vt:lpstr>Exam questions</vt:lpstr>
      <vt:lpstr>Slide 9</vt:lpstr>
    </vt:vector>
  </TitlesOfParts>
  <Company>Featherstone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Stress in the workplace</dc:title>
  <dc:creator>fhs8991</dc:creator>
  <cp:lastModifiedBy>amaclean</cp:lastModifiedBy>
  <cp:revision>11</cp:revision>
  <dcterms:created xsi:type="dcterms:W3CDTF">2012-02-06T11:07:49Z</dcterms:created>
  <dcterms:modified xsi:type="dcterms:W3CDTF">2012-02-07T14:50:55Z</dcterms:modified>
</cp:coreProperties>
</file>