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92"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F294F8D-3E4F-4C65-A23C-D521C7A6D6B9}" type="datetimeFigureOut">
              <a:rPr lang="en-GB" smtClean="0"/>
              <a:pPr/>
              <a:t>08/02/2012</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A803F07-EF0B-48EC-82C1-1D29647FF51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294F8D-3E4F-4C65-A23C-D521C7A6D6B9}" type="datetimeFigureOut">
              <a:rPr lang="en-GB" smtClean="0"/>
              <a:pPr/>
              <a:t>08/02/2012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03F07-EF0B-48EC-82C1-1D29647FF51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294F8D-3E4F-4C65-A23C-D521C7A6D6B9}" type="datetimeFigureOut">
              <a:rPr lang="en-GB" smtClean="0"/>
              <a:pPr/>
              <a:t>08/02/2012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803F07-EF0B-48EC-82C1-1D29647FF51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F294F8D-3E4F-4C65-A23C-D521C7A6D6B9}" type="datetimeFigureOut">
              <a:rPr lang="en-GB" smtClean="0"/>
              <a:pPr/>
              <a:t>08/02/2012</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EA803F07-EF0B-48EC-82C1-1D29647FF51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F294F8D-3E4F-4C65-A23C-D521C7A6D6B9}" type="datetimeFigureOut">
              <a:rPr lang="en-GB" smtClean="0"/>
              <a:pPr/>
              <a:t>08/02/2012</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EA803F07-EF0B-48EC-82C1-1D29647FF51E}" type="slidenum">
              <a:rPr lang="en-GB" smtClean="0"/>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F294F8D-3E4F-4C65-A23C-D521C7A6D6B9}" type="datetimeFigureOut">
              <a:rPr lang="en-GB" smtClean="0"/>
              <a:pPr/>
              <a:t>08/02/2012</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EA803F07-EF0B-48EC-82C1-1D29647FF51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F294F8D-3E4F-4C65-A23C-D521C7A6D6B9}" type="datetimeFigureOut">
              <a:rPr lang="en-GB" smtClean="0"/>
              <a:pPr/>
              <a:t>08/02/2012</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A803F07-EF0B-48EC-82C1-1D29647FF51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294F8D-3E4F-4C65-A23C-D521C7A6D6B9}" type="datetimeFigureOut">
              <a:rPr lang="en-GB" smtClean="0"/>
              <a:pPr/>
              <a:t>08/02/2012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803F07-EF0B-48EC-82C1-1D29647FF51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F294F8D-3E4F-4C65-A23C-D521C7A6D6B9}" type="datetimeFigureOut">
              <a:rPr lang="en-GB" smtClean="0"/>
              <a:pPr/>
              <a:t>08/02/2012</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EA803F07-EF0B-48EC-82C1-1D29647FF51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F294F8D-3E4F-4C65-A23C-D521C7A6D6B9}" type="datetimeFigureOut">
              <a:rPr lang="en-GB" smtClean="0"/>
              <a:pPr/>
              <a:t>08/02/2012</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A803F07-EF0B-48EC-82C1-1D29647FF51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F294F8D-3E4F-4C65-A23C-D521C7A6D6B9}" type="datetimeFigureOut">
              <a:rPr lang="en-GB" smtClean="0"/>
              <a:pPr/>
              <a:t>08/02/2012</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A803F07-EF0B-48EC-82C1-1D29647FF51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F294F8D-3E4F-4C65-A23C-D521C7A6D6B9}" type="datetimeFigureOut">
              <a:rPr lang="en-GB" smtClean="0"/>
              <a:pPr/>
              <a:t>08/02/2012</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A803F07-EF0B-48EC-82C1-1D29647FF51E}"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348880"/>
            <a:ext cx="8352928" cy="1754326"/>
          </a:xfrm>
          <a:prstGeom prst="rect">
            <a:avLst/>
          </a:prstGeom>
          <a:noFill/>
        </p:spPr>
        <p:txBody>
          <a:bodyPr wrap="squar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Stress and the bodily </a:t>
            </a:r>
            <a:r>
              <a:rPr 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R</a:t>
            </a: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esponse </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latin typeface="Arial" pitchFamily="34" charset="0"/>
                <a:cs typeface="Arial" pitchFamily="34" charset="0"/>
              </a:rPr>
              <a:t>What is Stress?</a:t>
            </a:r>
            <a:endParaRPr lang="en-GB"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800" dirty="0" smtClean="0">
                <a:latin typeface="Arial" pitchFamily="34" charset="0"/>
                <a:cs typeface="Arial" pitchFamily="34" charset="0"/>
              </a:rPr>
              <a:t>Stress is a negative concept that can have an impact on one’s mental health and physical well-being. </a:t>
            </a:r>
          </a:p>
          <a:p>
            <a:endParaRPr lang="en-GB" sz="2800" dirty="0">
              <a:latin typeface="Arial" pitchFamily="34" charset="0"/>
              <a:cs typeface="Arial" pitchFamily="34" charset="0"/>
            </a:endParaRPr>
          </a:p>
          <a:p>
            <a:r>
              <a:rPr lang="en-GB" sz="2800" dirty="0" smtClean="0">
                <a:latin typeface="Arial" pitchFamily="34" charset="0"/>
                <a:cs typeface="Arial" pitchFamily="34" charset="0"/>
              </a:rPr>
              <a:t>Stress is experienced when a person’s perceived environmental, social, and physical demands exceed their perceived ability to cope particularly when these demands are seen as endangering the person’s well-being in some way. </a:t>
            </a:r>
            <a:endParaRPr lang="en-GB" sz="28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latin typeface="Arial" pitchFamily="34" charset="0"/>
                <a:cs typeface="Arial" pitchFamily="34" charset="0"/>
              </a:rPr>
              <a:t>Types of Stressors </a:t>
            </a:r>
            <a:endParaRPr lang="en-GB"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000" dirty="0" smtClean="0">
                <a:latin typeface="Arial" pitchFamily="34" charset="0"/>
                <a:cs typeface="Arial" pitchFamily="34" charset="0"/>
              </a:rPr>
              <a:t>There are two types of stressors which are:</a:t>
            </a:r>
          </a:p>
          <a:p>
            <a:endParaRPr lang="en-GB" sz="2000" dirty="0">
              <a:latin typeface="Arial" pitchFamily="34" charset="0"/>
              <a:cs typeface="Arial" pitchFamily="34" charset="0"/>
            </a:endParaRPr>
          </a:p>
          <a:p>
            <a:r>
              <a:rPr lang="en-GB" sz="2000" b="1" dirty="0" smtClean="0">
                <a:latin typeface="Arial" pitchFamily="34" charset="0"/>
                <a:cs typeface="Arial" pitchFamily="34" charset="0"/>
              </a:rPr>
              <a:t>Acute stress</a:t>
            </a:r>
            <a:r>
              <a:rPr lang="en-GB" sz="2000" dirty="0" smtClean="0">
                <a:latin typeface="Arial" pitchFamily="34" charset="0"/>
                <a:cs typeface="Arial" pitchFamily="34" charset="0"/>
              </a:rPr>
              <a:t>- This is the most common form of stress, it comes from demands and pressures of the recent past and anticipated demands and pressures of the near future. Because it is short term it doesn’t have enough time to do the extensive damage associated with long term stress. </a:t>
            </a:r>
          </a:p>
          <a:p>
            <a:endParaRPr lang="en-GB" sz="2000" dirty="0" smtClean="0">
              <a:latin typeface="Arial" pitchFamily="34" charset="0"/>
              <a:cs typeface="Arial" pitchFamily="34" charset="0"/>
            </a:endParaRPr>
          </a:p>
          <a:p>
            <a:r>
              <a:rPr lang="en-GB" sz="2000" b="1" dirty="0" smtClean="0">
                <a:latin typeface="Arial" pitchFamily="34" charset="0"/>
                <a:cs typeface="Arial" pitchFamily="34" charset="0"/>
              </a:rPr>
              <a:t>Chronic stress</a:t>
            </a:r>
            <a:r>
              <a:rPr lang="en-GB" sz="2000" dirty="0" smtClean="0">
                <a:latin typeface="Arial" pitchFamily="34" charset="0"/>
                <a:cs typeface="Arial" pitchFamily="34" charset="0"/>
              </a:rPr>
              <a:t>- This comes when a person never sees a way out of a miserable situation. It’s the stress of unrelenting demands and pressures for seemingly interminable periods of time. Because it is long term it has enough time to do the extensive damage. </a:t>
            </a:r>
            <a:endParaRPr lang="en-GB" sz="2000" dirty="0">
              <a:latin typeface="Arial" pitchFamily="34" charset="0"/>
              <a:cs typeface="Arial" pitchFamily="34" charset="0"/>
            </a:endParaRPr>
          </a:p>
          <a:p>
            <a:endParaRPr lang="en-GB" sz="2400" dirty="0" smtClean="0">
              <a:latin typeface="Arial" pitchFamily="34" charset="0"/>
              <a:cs typeface="Arial" pitchFamily="34" charset="0"/>
            </a:endParaRPr>
          </a:p>
          <a:p>
            <a:endParaRPr lang="en-GB" sz="2400" dirty="0">
              <a:latin typeface="Arial" pitchFamily="34" charset="0"/>
              <a:cs typeface="Arial" pitchFamily="34" charset="0"/>
            </a:endParaRPr>
          </a:p>
          <a:p>
            <a:endParaRPr lang="en-GB" sz="2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latin typeface="Arial" pitchFamily="34" charset="0"/>
                <a:cs typeface="Arial" pitchFamily="34" charset="0"/>
              </a:rPr>
              <a:t>The </a:t>
            </a:r>
            <a:r>
              <a:rPr lang="en-GB" sz="2800" dirty="0">
                <a:latin typeface="Arial" pitchFamily="34" charset="0"/>
                <a:cs typeface="Arial" pitchFamily="34" charset="0"/>
              </a:rPr>
              <a:t>S</a:t>
            </a:r>
            <a:r>
              <a:rPr lang="en-GB" sz="2800" dirty="0" smtClean="0">
                <a:latin typeface="Arial" pitchFamily="34" charset="0"/>
                <a:cs typeface="Arial" pitchFamily="34" charset="0"/>
              </a:rPr>
              <a:t>ympathomedullary pathway</a:t>
            </a:r>
            <a:endParaRPr lang="en-GB" sz="2800" dirty="0">
              <a:latin typeface="Arial" pitchFamily="34" charset="0"/>
              <a:cs typeface="Arial" pitchFamily="34" charset="0"/>
            </a:endParaRPr>
          </a:p>
        </p:txBody>
      </p:sp>
      <p:sp>
        <p:nvSpPr>
          <p:cNvPr id="3" name="Content Placeholder 2"/>
          <p:cNvSpPr>
            <a:spLocks noGrp="1"/>
          </p:cNvSpPr>
          <p:nvPr>
            <p:ph idx="1"/>
          </p:nvPr>
        </p:nvSpPr>
        <p:spPr>
          <a:xfrm>
            <a:off x="251520" y="1412776"/>
            <a:ext cx="8568952" cy="5184576"/>
          </a:xfrm>
        </p:spPr>
        <p:txBody>
          <a:bodyPr>
            <a:normAutofit fontScale="92500" lnSpcReduction="20000"/>
          </a:bodyPr>
          <a:lstStyle/>
          <a:p>
            <a:r>
              <a:rPr lang="en-GB" sz="2000" dirty="0">
                <a:latin typeface="Arial" pitchFamily="34" charset="0"/>
                <a:cs typeface="Arial" pitchFamily="34" charset="0"/>
              </a:rPr>
              <a:t>I</a:t>
            </a:r>
            <a:r>
              <a:rPr lang="en-GB" sz="2000" dirty="0" smtClean="0">
                <a:latin typeface="Arial" pitchFamily="34" charset="0"/>
                <a:cs typeface="Arial" pitchFamily="34" charset="0"/>
              </a:rPr>
              <a:t>mmediate acute stressors arouse the </a:t>
            </a:r>
            <a:r>
              <a:rPr lang="en-GB" sz="2000" b="1" dirty="0" smtClean="0">
                <a:latin typeface="Arial" pitchFamily="34" charset="0"/>
                <a:cs typeface="Arial" pitchFamily="34" charset="0"/>
              </a:rPr>
              <a:t>autonomic nervous system</a:t>
            </a:r>
            <a:r>
              <a:rPr lang="en-GB" sz="2000" dirty="0" smtClean="0">
                <a:latin typeface="Arial" pitchFamily="34" charset="0"/>
                <a:cs typeface="Arial" pitchFamily="34" charset="0"/>
              </a:rPr>
              <a:t> (ANS).  </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The SNS arouses an animal to be ready for </a:t>
            </a:r>
            <a:r>
              <a:rPr lang="en-GB" sz="2000" b="1" dirty="0" smtClean="0">
                <a:latin typeface="Arial" pitchFamily="34" charset="0"/>
                <a:cs typeface="Arial" pitchFamily="34" charset="0"/>
              </a:rPr>
              <a:t>fight or flight</a:t>
            </a:r>
            <a:r>
              <a:rPr lang="en-GB" sz="2000" dirty="0" smtClean="0">
                <a:latin typeface="Arial" pitchFamily="34" charset="0"/>
                <a:cs typeface="Arial" pitchFamily="34" charset="0"/>
              </a:rPr>
              <a:t>, the parasympathetic branch returns an animal to a state of relaxation. </a:t>
            </a:r>
          </a:p>
          <a:p>
            <a:endParaRPr lang="en-GB" sz="2000" dirty="0" smtClean="0">
              <a:latin typeface="Arial" pitchFamily="34" charset="0"/>
              <a:cs typeface="Arial" pitchFamily="34" charset="0"/>
            </a:endParaRPr>
          </a:p>
          <a:p>
            <a:r>
              <a:rPr lang="en-GB" sz="2000" b="1" dirty="0" smtClean="0">
                <a:latin typeface="Arial" pitchFamily="34" charset="0"/>
                <a:cs typeface="Arial" pitchFamily="34" charset="0"/>
              </a:rPr>
              <a:t>Neurones</a:t>
            </a:r>
            <a:r>
              <a:rPr lang="en-GB" sz="2000" dirty="0" smtClean="0">
                <a:latin typeface="Arial" pitchFamily="34" charset="0"/>
                <a:cs typeface="Arial" pitchFamily="34" charset="0"/>
              </a:rPr>
              <a:t> from the </a:t>
            </a:r>
            <a:r>
              <a:rPr lang="en-GB" sz="2000" b="1" dirty="0" smtClean="0">
                <a:latin typeface="Arial" pitchFamily="34" charset="0"/>
                <a:cs typeface="Arial" pitchFamily="34" charset="0"/>
              </a:rPr>
              <a:t>SNS</a:t>
            </a:r>
            <a:r>
              <a:rPr lang="en-GB" sz="2000" dirty="0" smtClean="0">
                <a:latin typeface="Arial" pitchFamily="34" charset="0"/>
                <a:cs typeface="Arial" pitchFamily="34" charset="0"/>
              </a:rPr>
              <a:t> travel to virtually every organ and gland within the body, preparing the body for the rapid action necessary when an animal is under threat. </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At the same time that the SNS is activated, the </a:t>
            </a:r>
            <a:r>
              <a:rPr lang="en-GB" sz="2000" b="1" dirty="0" smtClean="0">
                <a:latin typeface="Arial" pitchFamily="34" charset="0"/>
                <a:cs typeface="Arial" pitchFamily="34" charset="0"/>
              </a:rPr>
              <a:t>SAM</a:t>
            </a:r>
            <a:r>
              <a:rPr lang="en-GB" sz="2000" dirty="0" smtClean="0">
                <a:latin typeface="Arial" pitchFamily="34" charset="0"/>
                <a:cs typeface="Arial" pitchFamily="34" charset="0"/>
              </a:rPr>
              <a:t> system alerts the animal through the release of </a:t>
            </a:r>
            <a:r>
              <a:rPr lang="en-GB" sz="2000" b="1" dirty="0" smtClean="0">
                <a:latin typeface="Arial" pitchFamily="34" charset="0"/>
                <a:cs typeface="Arial" pitchFamily="34" charset="0"/>
              </a:rPr>
              <a:t>adrenaline</a:t>
            </a:r>
            <a:r>
              <a:rPr lang="en-GB" sz="2000" dirty="0" smtClean="0">
                <a:latin typeface="Arial" pitchFamily="34" charset="0"/>
                <a:cs typeface="Arial" pitchFamily="34" charset="0"/>
              </a:rPr>
              <a:t> into the bloodstream, where it is transported rapidly throughout the body to prepare the animal for fight or flight. </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Each </a:t>
            </a:r>
            <a:r>
              <a:rPr lang="en-GB" sz="2000" b="1" dirty="0" smtClean="0">
                <a:latin typeface="Arial" pitchFamily="34" charset="0"/>
                <a:cs typeface="Arial" pitchFamily="34" charset="0"/>
              </a:rPr>
              <a:t>adrenal gland</a:t>
            </a:r>
            <a:r>
              <a:rPr lang="en-GB" sz="2000" dirty="0" smtClean="0">
                <a:latin typeface="Arial" pitchFamily="34" charset="0"/>
                <a:cs typeface="Arial" pitchFamily="34" charset="0"/>
              </a:rPr>
              <a:t> has two distinct zones, the adrenal medulla, in the centre of the gland, and the </a:t>
            </a:r>
            <a:r>
              <a:rPr lang="en-GB" sz="2000" b="1" dirty="0" smtClean="0">
                <a:latin typeface="Arial" pitchFamily="34" charset="0"/>
                <a:cs typeface="Arial" pitchFamily="34" charset="0"/>
              </a:rPr>
              <a:t>adrenal cortex </a:t>
            </a:r>
            <a:r>
              <a:rPr lang="en-GB" sz="2000" dirty="0" smtClean="0">
                <a:latin typeface="Arial" pitchFamily="34" charset="0"/>
                <a:cs typeface="Arial" pitchFamily="34" charset="0"/>
              </a:rPr>
              <a:t>around the outside. Neurones of the SNS travel to the medulla, so that when it is activated it releases adrenaline into the bloodstream. </a:t>
            </a:r>
          </a:p>
          <a:p>
            <a:endParaRPr lang="en-GB" sz="2000" dirty="0">
              <a:latin typeface="Arial" pitchFamily="34" charset="0"/>
              <a:cs typeface="Arial" pitchFamily="34" charset="0"/>
            </a:endParaRPr>
          </a:p>
          <a:p>
            <a:endParaRPr lang="en-GB" sz="2000" dirty="0">
              <a:latin typeface="Arial" pitchFamily="34" charset="0"/>
              <a:cs typeface="Arial" pitchFamily="34" charset="0"/>
            </a:endParaRPr>
          </a:p>
          <a:p>
            <a:endParaRPr lang="en-GB" sz="20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latin typeface="Arial" pitchFamily="34" charset="0"/>
                <a:cs typeface="Arial" pitchFamily="34" charset="0"/>
              </a:rPr>
              <a:t>The Pituitary- Adrenal System </a:t>
            </a:r>
            <a:endParaRPr lang="en-GB" sz="2800" dirty="0">
              <a:latin typeface="Arial" pitchFamily="34" charset="0"/>
              <a:cs typeface="Arial" pitchFamily="34" charset="0"/>
            </a:endParaRPr>
          </a:p>
        </p:txBody>
      </p:sp>
      <p:sp>
        <p:nvSpPr>
          <p:cNvPr id="3" name="Content Placeholder 2"/>
          <p:cNvSpPr>
            <a:spLocks noGrp="1"/>
          </p:cNvSpPr>
          <p:nvPr>
            <p:ph idx="1"/>
          </p:nvPr>
        </p:nvSpPr>
        <p:spPr>
          <a:xfrm>
            <a:off x="323528" y="1600200"/>
            <a:ext cx="8352928" cy="4997152"/>
          </a:xfrm>
        </p:spPr>
        <p:txBody>
          <a:bodyPr>
            <a:normAutofit fontScale="92500" lnSpcReduction="20000"/>
          </a:bodyPr>
          <a:lstStyle/>
          <a:p>
            <a:r>
              <a:rPr lang="en-GB" sz="2000" dirty="0" smtClean="0">
                <a:latin typeface="Arial" pitchFamily="34" charset="0"/>
                <a:cs typeface="Arial" pitchFamily="34" charset="0"/>
              </a:rPr>
              <a:t>The </a:t>
            </a:r>
            <a:r>
              <a:rPr lang="en-GB" sz="2000" b="1" dirty="0" smtClean="0">
                <a:latin typeface="Arial" pitchFamily="34" charset="0"/>
                <a:cs typeface="Arial" pitchFamily="34" charset="0"/>
              </a:rPr>
              <a:t>pituitary- adrenal system or HPA </a:t>
            </a:r>
            <a:r>
              <a:rPr lang="en-GB" sz="2000" dirty="0" smtClean="0">
                <a:latin typeface="Arial" pitchFamily="34" charset="0"/>
                <a:cs typeface="Arial" pitchFamily="34" charset="0"/>
              </a:rPr>
              <a:t>is seen as the body’s ‘stress system’, controlling levels of cortisol and other important stress-related hormones. </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When stressors are perceived by the higher centres of the brain, a message passes to a small cone-shaped part of the brain called the </a:t>
            </a:r>
            <a:r>
              <a:rPr lang="en-GB" sz="2000" b="1" dirty="0" smtClean="0">
                <a:latin typeface="Arial" pitchFamily="34" charset="0"/>
                <a:cs typeface="Arial" pitchFamily="34" charset="0"/>
              </a:rPr>
              <a:t>hypothalamus</a:t>
            </a:r>
            <a:r>
              <a:rPr lang="en-GB" sz="2000" dirty="0" smtClean="0">
                <a:latin typeface="Arial" pitchFamily="34" charset="0"/>
                <a:cs typeface="Arial" pitchFamily="34" charset="0"/>
              </a:rPr>
              <a:t>. </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The hypothalamus is the control system for most of the body’s hormonal systems, including those involved in the stress response.</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On arrival at the anterior lobe of the </a:t>
            </a:r>
            <a:r>
              <a:rPr lang="en-GB" sz="2000" b="1" dirty="0" smtClean="0">
                <a:latin typeface="Arial" pitchFamily="34" charset="0"/>
                <a:cs typeface="Arial" pitchFamily="34" charset="0"/>
              </a:rPr>
              <a:t>pituitary gland</a:t>
            </a:r>
            <a:r>
              <a:rPr lang="en-GB" sz="2000" dirty="0" smtClean="0">
                <a:latin typeface="Arial" pitchFamily="34" charset="0"/>
                <a:cs typeface="Arial" pitchFamily="34" charset="0"/>
              </a:rPr>
              <a:t>, CRF causes the pituitary to produce and release adrenocorticotrophic hormone (ACTH) </a:t>
            </a:r>
          </a:p>
          <a:p>
            <a:endParaRPr lang="en-GB" sz="2000" dirty="0" smtClean="0">
              <a:latin typeface="Arial" pitchFamily="34" charset="0"/>
              <a:cs typeface="Arial" pitchFamily="34" charset="0"/>
            </a:endParaRPr>
          </a:p>
          <a:p>
            <a:r>
              <a:rPr lang="en-GB" sz="2000" b="1" dirty="0" smtClean="0">
                <a:latin typeface="Arial" pitchFamily="34" charset="0"/>
                <a:cs typeface="Arial" pitchFamily="34" charset="0"/>
              </a:rPr>
              <a:t>Cortisol</a:t>
            </a:r>
            <a:r>
              <a:rPr lang="en-GB" sz="2000" dirty="0" smtClean="0">
                <a:latin typeface="Arial" pitchFamily="34" charset="0"/>
                <a:cs typeface="Arial" pitchFamily="34" charset="0"/>
              </a:rPr>
              <a:t> is released by the adrenal cortex which is responsible for several stress-related effects in the body. Some of these are positive e.g. A quick burst of energy and a lower sensitivity to pain, whereas others are negative e.g. Impaired cognitive performance, higher blood pressure and lowered immune response. </a:t>
            </a:r>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endParaRPr lang="en-GB" sz="20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58</TotalTime>
  <Words>490</Words>
  <Application>Microsoft Office PowerPoint</Application>
  <PresentationFormat>On-screen Show (4:3)</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Verve</vt:lpstr>
      <vt:lpstr>Slide 1</vt:lpstr>
      <vt:lpstr>What is Stress?</vt:lpstr>
      <vt:lpstr>Types of Stressors </vt:lpstr>
      <vt:lpstr>The Sympathomedullary pathway</vt:lpstr>
      <vt:lpstr>The Pituitary- Adrenal System </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fhs9229</dc:creator>
  <cp:lastModifiedBy>amaclean</cp:lastModifiedBy>
  <cp:revision>17</cp:revision>
  <dcterms:created xsi:type="dcterms:W3CDTF">2012-02-08T10:45:08Z</dcterms:created>
  <dcterms:modified xsi:type="dcterms:W3CDTF">2012-02-08T15:03:05Z</dcterms:modified>
</cp:coreProperties>
</file>