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2" r:id="rId4"/>
    <p:sldId id="261" r:id="rId5"/>
    <p:sldId id="265" r:id="rId6"/>
    <p:sldId id="263" r:id="rId7"/>
    <p:sldId id="264" r:id="rId8"/>
    <p:sldId id="258" r:id="rId9"/>
    <p:sldId id="259" r:id="rId10"/>
    <p:sldId id="260"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66"/>
    <a:srgbClr val="FF3300"/>
    <a:srgbClr val="00FF00"/>
    <a:srgbClr val="FF298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2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2342408-9230-4036-B640-035894BFC2D2}" type="datetimeFigureOut">
              <a:rPr lang="en-GB" smtClean="0"/>
              <a:pPr/>
              <a:t>08/02/2012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3EBE53-E881-48E1-B5F3-797A75DBD58A}" type="slidenum">
              <a:rPr lang="en-GB" smtClean="0"/>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342408-9230-4036-B640-035894BFC2D2}" type="datetimeFigureOut">
              <a:rPr lang="en-GB" smtClean="0"/>
              <a:pPr/>
              <a:t>08/02/2012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3EBE53-E881-48E1-B5F3-797A75DBD58A}"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342408-9230-4036-B640-035894BFC2D2}" type="datetimeFigureOut">
              <a:rPr lang="en-GB" smtClean="0"/>
              <a:pPr/>
              <a:t>08/02/2012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3EBE53-E881-48E1-B5F3-797A75DBD58A}"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A2342408-9230-4036-B640-035894BFC2D2}" type="datetimeFigureOut">
              <a:rPr lang="en-GB" smtClean="0"/>
              <a:pPr/>
              <a:t>08/02/2012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3EBE53-E881-48E1-B5F3-797A75DBD58A}"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2342408-9230-4036-B640-035894BFC2D2}" type="datetimeFigureOut">
              <a:rPr lang="en-GB" smtClean="0"/>
              <a:pPr/>
              <a:t>08/02/2012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93EBE53-E881-48E1-B5F3-797A75DBD58A}" type="slidenum">
              <a:rPr lang="en-GB" smtClean="0"/>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A2342408-9230-4036-B640-035894BFC2D2}" type="datetimeFigureOut">
              <a:rPr lang="en-GB" smtClean="0"/>
              <a:pPr/>
              <a:t>08/02/2012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3EBE53-E881-48E1-B5F3-797A75DBD58A}"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A2342408-9230-4036-B640-035894BFC2D2}" type="datetimeFigureOut">
              <a:rPr lang="en-GB" smtClean="0"/>
              <a:pPr/>
              <a:t>08/02/2012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93EBE53-E881-48E1-B5F3-797A75DBD58A}"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A2342408-9230-4036-B640-035894BFC2D2}" type="datetimeFigureOut">
              <a:rPr lang="en-GB" smtClean="0"/>
              <a:pPr/>
              <a:t>08/02/2012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93EBE53-E881-48E1-B5F3-797A75DBD58A}"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42408-9230-4036-B640-035894BFC2D2}" type="datetimeFigureOut">
              <a:rPr lang="en-GB" smtClean="0"/>
              <a:pPr/>
              <a:t>08/02/2012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93EBE53-E881-48E1-B5F3-797A75DBD58A}"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342408-9230-4036-B640-035894BFC2D2}" type="datetimeFigureOut">
              <a:rPr lang="en-GB" smtClean="0"/>
              <a:pPr/>
              <a:t>08/02/2012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3EBE53-E881-48E1-B5F3-797A75DBD58A}"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2342408-9230-4036-B640-035894BFC2D2}" type="datetimeFigureOut">
              <a:rPr lang="en-GB" smtClean="0"/>
              <a:pPr/>
              <a:t>08/02/2012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93EBE53-E881-48E1-B5F3-797A75DBD58A}" type="slidenum">
              <a:rPr lang="en-GB" smtClean="0"/>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342408-9230-4036-B640-035894BFC2D2}" type="datetimeFigureOut">
              <a:rPr lang="en-GB" smtClean="0"/>
              <a:pPr/>
              <a:t>08/02/2012</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93EBE53-E881-48E1-B5F3-797A75DBD58A}" type="slidenum">
              <a:rPr lang="en-GB" smtClean="0"/>
              <a:pPr/>
              <a:t>‹#›</a:t>
            </a:fld>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F200"/>
            </a:gs>
            <a:gs pos="45000">
              <a:srgbClr val="FF7A00"/>
            </a:gs>
            <a:gs pos="70000">
              <a:srgbClr val="FF0300"/>
            </a:gs>
            <a:gs pos="100000">
              <a:srgbClr val="4D0808"/>
            </a:gs>
          </a:gsLst>
          <a:lin ang="5400000" scaled="0"/>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11560" y="1844824"/>
            <a:ext cx="7772400" cy="1470025"/>
          </a:xfrm>
        </p:spPr>
        <p:txBody>
          <a:bodyPr>
            <a:noAutofit/>
          </a:bodyPr>
          <a:lstStyle/>
          <a:p>
            <a:r>
              <a:rPr lang="en-GB" sz="6000" b="1" dirty="0" smtClean="0">
                <a:ln w="18000">
                  <a:solidFill>
                    <a:schemeClr val="accent2">
                      <a:satMod val="140000"/>
                    </a:schemeClr>
                  </a:solidFill>
                  <a:prstDash val="solid"/>
                  <a:miter lim="800000"/>
                </a:ln>
                <a:noFill/>
                <a:effectLst>
                  <a:outerShdw blurRad="25500" dist="23000" dir="7020000" algn="tl">
                    <a:srgbClr val="000000">
                      <a:alpha val="50000"/>
                    </a:srgbClr>
                  </a:outerShdw>
                </a:effectLst>
              </a:rPr>
              <a:t>Stress Management Techniques </a:t>
            </a:r>
            <a:endParaRPr lang="en-GB" sz="6000" b="1" dirty="0">
              <a:ln w="18000">
                <a:solidFill>
                  <a:schemeClr val="accent2">
                    <a:satMod val="140000"/>
                  </a:schemeClr>
                </a:solidFill>
                <a:prstDash val="solid"/>
                <a:miter lim="800000"/>
              </a:ln>
              <a:noFill/>
              <a:effectLst>
                <a:outerShdw blurRad="25500" dist="23000" dir="7020000" algn="tl">
                  <a:srgbClr val="000000">
                    <a:alpha val="50000"/>
                  </a:srgbClr>
                </a:outerShdw>
              </a:effectLst>
            </a:endParaRPr>
          </a:p>
        </p:txBody>
      </p:sp>
      <p:sp>
        <p:nvSpPr>
          <p:cNvPr id="3" name="Subtitle 2"/>
          <p:cNvSpPr>
            <a:spLocks noGrp="1"/>
          </p:cNvSpPr>
          <p:nvPr>
            <p:ph type="subTitle" idx="1"/>
          </p:nvPr>
        </p:nvSpPr>
        <p:spPr>
          <a:xfrm>
            <a:off x="1331640" y="4221088"/>
            <a:ext cx="6400800" cy="622920"/>
          </a:xfrm>
        </p:spPr>
        <p:txBody>
          <a:bodyPr/>
          <a:lstStyle/>
          <a:p>
            <a:r>
              <a:rPr lang="en-GB" dirty="0" smtClean="0">
                <a:solidFill>
                  <a:schemeClr val="tx2">
                    <a:lumMod val="50000"/>
                  </a:schemeClr>
                </a:solidFill>
              </a:rPr>
              <a:t>Physiological </a:t>
            </a:r>
            <a:r>
              <a:rPr lang="en-GB" dirty="0" smtClean="0"/>
              <a:t>(biofeedback and drugs)</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CCCCFF"/>
            </a:gs>
            <a:gs pos="17999">
              <a:srgbClr val="99CCFF"/>
            </a:gs>
            <a:gs pos="36000">
              <a:srgbClr val="9966FF"/>
            </a:gs>
            <a:gs pos="61000">
              <a:srgbClr val="CC99FF"/>
            </a:gs>
            <a:gs pos="82001">
              <a:srgbClr val="99CCFF"/>
            </a:gs>
            <a:gs pos="100000">
              <a:srgbClr val="CCCCFF"/>
            </a:gs>
          </a:gsLst>
          <a:lin ang="162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5536" y="0"/>
            <a:ext cx="8229600" cy="1143000"/>
          </a:xfrm>
        </p:spPr>
        <p:txBody>
          <a:bodyPr/>
          <a:lstStyle/>
          <a:p>
            <a:r>
              <a:rPr lang="en-GB" dirty="0" smtClean="0"/>
              <a:t>Evaluation of biofeedback:</a:t>
            </a:r>
            <a:endParaRPr lang="en-GB" dirty="0"/>
          </a:p>
        </p:txBody>
      </p:sp>
      <p:sp>
        <p:nvSpPr>
          <p:cNvPr id="3" name="Content Placeholder 2"/>
          <p:cNvSpPr>
            <a:spLocks noGrp="1"/>
          </p:cNvSpPr>
          <p:nvPr>
            <p:ph idx="1"/>
          </p:nvPr>
        </p:nvSpPr>
        <p:spPr>
          <a:xfrm>
            <a:off x="467544" y="1484784"/>
            <a:ext cx="8229600" cy="4525963"/>
          </a:xfrm>
        </p:spPr>
        <p:txBody>
          <a:bodyPr>
            <a:normAutofit/>
          </a:bodyPr>
          <a:lstStyle/>
          <a:p>
            <a:pPr>
              <a:buNone/>
            </a:pPr>
            <a:r>
              <a:rPr lang="en-GB" sz="2800" b="1" dirty="0" smtClean="0">
                <a:sym typeface="Wingdings" pitchFamily="2" charset="2"/>
              </a:rPr>
              <a:t> - Effectiveness: can be very effective and successful for individuals, especially children (</a:t>
            </a:r>
            <a:r>
              <a:rPr lang="en-GB" sz="2800" b="1" dirty="0">
                <a:sym typeface="Wingdings" pitchFamily="2" charset="2"/>
              </a:rPr>
              <a:t>A</a:t>
            </a:r>
            <a:r>
              <a:rPr lang="en-GB" sz="2800" b="1" dirty="0" smtClean="0">
                <a:sym typeface="Wingdings" pitchFamily="2" charset="2"/>
              </a:rPr>
              <a:t>ttansio et al.) who enjoy the technological aspects in controlling there responses (e.g. migraines)</a:t>
            </a:r>
          </a:p>
          <a:p>
            <a:pPr>
              <a:buNone/>
            </a:pPr>
            <a:r>
              <a:rPr lang="en-GB" sz="2800" b="1" dirty="0">
                <a:sym typeface="Wingdings" pitchFamily="2" charset="2"/>
              </a:rPr>
              <a:t> </a:t>
            </a:r>
            <a:r>
              <a:rPr lang="en-GB" sz="2800" b="1" dirty="0" smtClean="0">
                <a:sym typeface="Wingdings" pitchFamily="2" charset="2"/>
              </a:rPr>
              <a:t> - Role of relaxation: often found to be no more effective then muscle relaxation without the biofeedback (Masters et al).</a:t>
            </a:r>
          </a:p>
          <a:p>
            <a:pPr>
              <a:buNone/>
            </a:pPr>
            <a:r>
              <a:rPr lang="en-GB" sz="2800" b="1" dirty="0" smtClean="0">
                <a:sym typeface="Wingdings" pitchFamily="2" charset="2"/>
              </a:rPr>
              <a:t> - Expense: Expensive equipment needed.</a:t>
            </a:r>
            <a:endParaRPr lang="en-GB" sz="28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135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143000"/>
          </a:xfrm>
        </p:spPr>
        <p:txBody>
          <a:bodyPr>
            <a:noAutofit/>
          </a:bodyPr>
          <a:lstStyle/>
          <a:p>
            <a:r>
              <a:rPr lang="en-GB" b="1" dirty="0" smtClean="0">
                <a:solidFill>
                  <a:srgbClr val="7030A0"/>
                </a:solidFill>
                <a:latin typeface="Berlin Sans FB Demi" pitchFamily="34" charset="0"/>
              </a:rPr>
              <a:t>The physiological approach to stress management:</a:t>
            </a:r>
            <a:endParaRPr lang="en-GB" b="1" dirty="0">
              <a:solidFill>
                <a:srgbClr val="7030A0"/>
              </a:solidFill>
              <a:latin typeface="Berlin Sans FB Demi" pitchFamily="34" charset="0"/>
            </a:endParaRPr>
          </a:p>
        </p:txBody>
      </p:sp>
      <p:sp>
        <p:nvSpPr>
          <p:cNvPr id="3" name="Content Placeholder 2"/>
          <p:cNvSpPr>
            <a:spLocks noGrp="1"/>
          </p:cNvSpPr>
          <p:nvPr>
            <p:ph idx="1"/>
          </p:nvPr>
        </p:nvSpPr>
        <p:spPr>
          <a:xfrm>
            <a:off x="457200" y="1844823"/>
            <a:ext cx="8229600" cy="3672409"/>
          </a:xfrm>
        </p:spPr>
        <p:txBody>
          <a:bodyPr>
            <a:normAutofit lnSpcReduction="10000"/>
          </a:bodyPr>
          <a:lstStyle/>
          <a:p>
            <a:endParaRPr lang="en-GB" dirty="0" smtClean="0"/>
          </a:p>
          <a:p>
            <a:r>
              <a:rPr lang="en-GB" sz="3600" dirty="0" smtClean="0">
                <a:solidFill>
                  <a:srgbClr val="002060"/>
                </a:solidFill>
              </a:rPr>
              <a:t>This focuses on alleviating the emotions associated with the stressful situation, even if the situation itself cannot be removed. Drug therapies are the man physiological approach (e.g. Benzodiazepines &amp; Beta-Blockers)</a:t>
            </a:r>
            <a:endParaRPr lang="en-GB" sz="3600" dirty="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2980"/>
            </a:gs>
            <a:gs pos="50000">
              <a:schemeClr val="accent1">
                <a:tint val="44500"/>
                <a:satMod val="160000"/>
              </a:schemeClr>
            </a:gs>
            <a:gs pos="100000">
              <a:schemeClr val="accent1">
                <a:tint val="23500"/>
                <a:satMod val="160000"/>
              </a:schemeClr>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1115616" y="1844824"/>
            <a:ext cx="4402832" cy="1756792"/>
          </a:xfrm>
        </p:spPr>
        <p:txBody>
          <a:bodyPr>
            <a:normAutofit/>
          </a:bodyPr>
          <a:lstStyle/>
          <a:p>
            <a:pPr>
              <a:buNone/>
            </a:pPr>
            <a:r>
              <a:rPr lang="en-GB" sz="9600" dirty="0" smtClean="0"/>
              <a:t>DRUGS!</a:t>
            </a:r>
            <a:endParaRPr lang="en-GB" sz="9600" dirty="0"/>
          </a:p>
        </p:txBody>
      </p:sp>
      <p:sp>
        <p:nvSpPr>
          <p:cNvPr id="4" name="Rectangle 3"/>
          <p:cNvSpPr/>
          <p:nvPr/>
        </p:nvSpPr>
        <p:spPr>
          <a:xfrm>
            <a:off x="3491880" y="2780928"/>
            <a:ext cx="2230098"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GB"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D</a:t>
            </a:r>
            <a:r>
              <a:rPr lang="en-GB" sz="5400" b="1" cap="all" spc="0"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RUGS</a:t>
            </a:r>
            <a:endParaRPr lang="en-GB" sz="5400" b="1" cap="all" spc="0"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5" name="Rectangle 4"/>
          <p:cNvSpPr/>
          <p:nvPr/>
        </p:nvSpPr>
        <p:spPr>
          <a:xfrm>
            <a:off x="5364088" y="3068960"/>
            <a:ext cx="1813317" cy="923330"/>
          </a:xfrm>
          <a:prstGeom prst="rect">
            <a:avLst/>
          </a:prstGeom>
          <a:noFill/>
        </p:spPr>
        <p:txBody>
          <a:bodyPr wrap="none" lIns="91440" tIns="45720" rIns="91440" bIns="45720">
            <a:spAutoFit/>
          </a:bodyPr>
          <a:lstStyle/>
          <a:p>
            <a:pPr algn="ctr"/>
            <a:r>
              <a:rPr lang="en-US" sz="5400" dirty="0" smtClean="0">
                <a:ln w="10160">
                  <a:solidFill>
                    <a:schemeClr val="accent1"/>
                  </a:solidFill>
                  <a:prstDash val="solid"/>
                </a:ln>
                <a:solidFill>
                  <a:srgbClr val="FFFFFF"/>
                </a:solidFill>
                <a:effectLst>
                  <a:outerShdw blurRad="38100" dist="32000" dir="5400000" algn="tl">
                    <a:srgbClr val="000000">
                      <a:alpha val="30000"/>
                    </a:srgbClr>
                  </a:outerShdw>
                </a:effectLst>
              </a:rPr>
              <a:t>Drugs</a:t>
            </a:r>
            <a:endParaRPr lang="en-US" sz="5400" b="0" cap="none" spc="0" dirty="0">
              <a:ln w="10160">
                <a:solidFill>
                  <a:schemeClr val="accent1"/>
                </a:solidFill>
                <a:prstDash val="solid"/>
              </a:ln>
              <a:solidFill>
                <a:srgbClr val="FFFFFF"/>
              </a:solidFill>
              <a:effectLst>
                <a:outerShdw blurRad="38100" dist="32000" dir="5400000" algn="tl">
                  <a:srgbClr val="000000">
                    <a:alpha val="30000"/>
                  </a:srgbClr>
                </a:outerShdw>
              </a:effectLst>
            </a:endParaRPr>
          </a:p>
        </p:txBody>
      </p:sp>
      <p:pic>
        <p:nvPicPr>
          <p:cNvPr id="1026" name="Picture 2" descr="http://ars.sciencedirect.com/content/image/1-s2.0-S0167876001001787-gr8.jpg"/>
          <p:cNvPicPr>
            <a:picLocks noChangeAspect="1" noChangeArrowheads="1"/>
          </p:cNvPicPr>
          <p:nvPr/>
        </p:nvPicPr>
        <p:blipFill>
          <a:blip r:embed="rId2" cstate="print"/>
          <a:srcRect/>
          <a:stretch>
            <a:fillRect/>
          </a:stretch>
        </p:blipFill>
        <p:spPr bwMode="auto">
          <a:xfrm>
            <a:off x="683568" y="3501008"/>
            <a:ext cx="2483768" cy="281909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D6B19C"/>
            </a:gs>
            <a:gs pos="30000">
              <a:srgbClr val="D49E6C"/>
            </a:gs>
            <a:gs pos="70000">
              <a:srgbClr val="A65528"/>
            </a:gs>
            <a:gs pos="100000">
              <a:srgbClr val="663012"/>
            </a:gs>
          </a:gsLst>
          <a:lin ang="540000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67544" y="620688"/>
            <a:ext cx="8229600" cy="1143000"/>
          </a:xfrm>
        </p:spPr>
        <p:txBody>
          <a:bodyPr/>
          <a:lstStyle/>
          <a:p>
            <a:r>
              <a:rPr lang="en-GB" dirty="0" smtClean="0"/>
              <a:t>Beta-Blockers</a:t>
            </a:r>
            <a:endParaRPr lang="en-GB" dirty="0"/>
          </a:p>
        </p:txBody>
      </p:sp>
      <p:sp>
        <p:nvSpPr>
          <p:cNvPr id="3" name="Content Placeholder 2"/>
          <p:cNvSpPr>
            <a:spLocks noGrp="1"/>
          </p:cNvSpPr>
          <p:nvPr>
            <p:ph idx="1"/>
          </p:nvPr>
        </p:nvSpPr>
        <p:spPr>
          <a:xfrm>
            <a:off x="467544" y="2348880"/>
            <a:ext cx="8229600" cy="2692896"/>
          </a:xfrm>
        </p:spPr>
        <p:txBody>
          <a:bodyPr/>
          <a:lstStyle/>
          <a:p>
            <a:r>
              <a:rPr lang="en-GB" dirty="0" smtClean="0"/>
              <a:t>They reduce the activity of adrenaline and noradrenalin. They bind to receptors on the cells of the heart (and other body parts that get stimulated at arousal) ultimately making the person feel calmer.</a:t>
            </a:r>
          </a:p>
          <a:p>
            <a:pPr>
              <a:buNone/>
            </a:pP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F0066"/>
            </a:gs>
            <a:gs pos="25000">
              <a:srgbClr val="FF6633"/>
            </a:gs>
            <a:gs pos="50000">
              <a:srgbClr val="FFFF00"/>
            </a:gs>
            <a:gs pos="75000">
              <a:srgbClr val="01A78F"/>
            </a:gs>
            <a:gs pos="100000">
              <a:srgbClr val="3366FF"/>
            </a:gs>
          </a:gsLst>
          <a:path path="circle">
            <a:fillToRect l="100000" t="100000"/>
          </a:path>
          <a:tileRect r="-100000" b="-10000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BZ’s</a:t>
            </a:r>
            <a:endParaRPr lang="en-GB" dirty="0"/>
          </a:p>
        </p:txBody>
      </p:sp>
      <p:sp>
        <p:nvSpPr>
          <p:cNvPr id="3" name="Content Placeholder 2"/>
          <p:cNvSpPr>
            <a:spLocks noGrp="1"/>
          </p:cNvSpPr>
          <p:nvPr>
            <p:ph idx="1"/>
          </p:nvPr>
        </p:nvSpPr>
        <p:spPr>
          <a:xfrm>
            <a:off x="457200" y="1600200"/>
            <a:ext cx="8229600" cy="4853136"/>
          </a:xfrm>
        </p:spPr>
        <p:txBody>
          <a:bodyPr>
            <a:normAutofit fontScale="70000" lnSpcReduction="20000"/>
          </a:bodyPr>
          <a:lstStyle/>
          <a:p>
            <a:pPr>
              <a:buNone/>
            </a:pPr>
            <a:endParaRPr lang="en-GB" dirty="0"/>
          </a:p>
          <a:p>
            <a:pPr lvl="0"/>
            <a:r>
              <a:rPr lang="en-GB" dirty="0"/>
              <a:t>Benzodiazepines are the group of drugs most commonly used to treat anxiety and stress. They are effective in slowing down the central nervous system. </a:t>
            </a:r>
          </a:p>
          <a:p>
            <a:pPr lvl="0"/>
            <a:r>
              <a:rPr lang="en-GB" dirty="0"/>
              <a:t>Gamma-amino butyric acid (GABA) is a neurotransmitter that is the body’s natural form of anxiety relief. </a:t>
            </a:r>
          </a:p>
          <a:p>
            <a:pPr lvl="0"/>
            <a:r>
              <a:rPr lang="en-GB" dirty="0"/>
              <a:t>GABA when released reacts with the GABA </a:t>
            </a:r>
            <a:r>
              <a:rPr lang="en-GB" dirty="0" smtClean="0"/>
              <a:t>receptors. </a:t>
            </a:r>
            <a:r>
              <a:rPr lang="en-GB" dirty="0"/>
              <a:t>When GABA locks into the neuron receptors, a channel opens which increases the flow of chloride ions into the neuron. </a:t>
            </a:r>
          </a:p>
          <a:p>
            <a:pPr lvl="0"/>
            <a:r>
              <a:rPr lang="en-GB" dirty="0"/>
              <a:t>These ions make it harder for the neuron to be stimulated by other neurotransmitters, therefore slowing down its activity and making the person feel more relaxed. </a:t>
            </a:r>
          </a:p>
          <a:p>
            <a:pPr lvl="0"/>
            <a:r>
              <a:rPr lang="en-GB" dirty="0"/>
              <a:t>BZs improve GABA action by binding to special sites on the GABA receptor and boosting the actions of GABA, this makes it even more resistant to excitation.</a:t>
            </a:r>
          </a:p>
          <a:p>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ym typeface="Wingdings" pitchFamily="2" charset="2"/>
              </a:rPr>
              <a:t> </a:t>
            </a:r>
            <a:r>
              <a:rPr lang="en-GB" dirty="0" smtClean="0"/>
              <a:t>Evaluation of Drugs!</a:t>
            </a:r>
            <a:endParaRPr lang="en-GB" dirty="0"/>
          </a:p>
        </p:txBody>
      </p:sp>
      <p:sp>
        <p:nvSpPr>
          <p:cNvPr id="3" name="Content Placeholder 2"/>
          <p:cNvSpPr>
            <a:spLocks noGrp="1"/>
          </p:cNvSpPr>
          <p:nvPr>
            <p:ph idx="1"/>
          </p:nvPr>
        </p:nvSpPr>
        <p:spPr>
          <a:xfrm>
            <a:off x="395536" y="1340768"/>
            <a:ext cx="8229600" cy="4925144"/>
          </a:xfrm>
        </p:spPr>
        <p:txBody>
          <a:bodyPr>
            <a:normAutofit/>
          </a:bodyPr>
          <a:lstStyle/>
          <a:p>
            <a:pPr>
              <a:buNone/>
            </a:pPr>
            <a:r>
              <a:rPr lang="en-GB" dirty="0"/>
              <a:t>-</a:t>
            </a:r>
            <a:r>
              <a:rPr lang="en-GB" dirty="0" smtClean="0"/>
              <a:t>Fast (only have to remember to take the pills)</a:t>
            </a:r>
          </a:p>
          <a:p>
            <a:pPr>
              <a:buNone/>
            </a:pPr>
            <a:r>
              <a:rPr lang="en-GB" dirty="0" smtClean="0"/>
              <a:t>-Cheap</a:t>
            </a:r>
          </a:p>
          <a:p>
            <a:pPr>
              <a:buNone/>
            </a:pPr>
            <a:r>
              <a:rPr lang="en-GB" dirty="0" smtClean="0"/>
              <a:t>-BZ’s significantly more effective then placebo (Kahn et al.)</a:t>
            </a:r>
          </a:p>
          <a:p>
            <a:pPr>
              <a:buNone/>
            </a:pPr>
            <a:r>
              <a:rPr lang="en-GB" dirty="0" smtClean="0"/>
              <a:t>-(Hildalgo et al.) meta analysis on social anxiety- BZ’s more effective than antidepressants.</a:t>
            </a:r>
            <a:endParaRPr lang="en-GB" dirty="0"/>
          </a:p>
          <a:p>
            <a:pPr>
              <a:buNone/>
            </a:pPr>
            <a:r>
              <a:rPr lang="en-GB" dirty="0" smtClean="0"/>
              <a:t>- Beta Blockers : very useful for sports such as darts and musicians as there occupation requires being calm for a good performance.</a:t>
            </a:r>
          </a:p>
          <a:p>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0">
              <a:srgbClr val="D6B19C"/>
            </a:gs>
            <a:gs pos="30000">
              <a:srgbClr val="D49E6C"/>
            </a:gs>
            <a:gs pos="70000">
              <a:srgbClr val="A65528"/>
            </a:gs>
            <a:gs pos="100000">
              <a:srgbClr val="663012"/>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ym typeface="Wingdings" pitchFamily="2" charset="2"/>
              </a:rPr>
              <a:t> </a:t>
            </a:r>
            <a:r>
              <a:rPr lang="en-GB" dirty="0" smtClean="0"/>
              <a:t>Evaluation of drugs!</a:t>
            </a:r>
            <a:endParaRPr lang="en-GB" dirty="0"/>
          </a:p>
        </p:txBody>
      </p:sp>
      <p:sp>
        <p:nvSpPr>
          <p:cNvPr id="3" name="Content Placeholder 2"/>
          <p:cNvSpPr>
            <a:spLocks noGrp="1"/>
          </p:cNvSpPr>
          <p:nvPr>
            <p:ph idx="1"/>
          </p:nvPr>
        </p:nvSpPr>
        <p:spPr>
          <a:xfrm>
            <a:off x="467544" y="1340768"/>
            <a:ext cx="8229600" cy="4525963"/>
          </a:xfrm>
        </p:spPr>
        <p:txBody>
          <a:bodyPr/>
          <a:lstStyle/>
          <a:p>
            <a:pPr>
              <a:buNone/>
            </a:pPr>
            <a:endParaRPr lang="en-GB" dirty="0" smtClean="0">
              <a:sym typeface="Wingdings" pitchFamily="2" charset="2"/>
            </a:endParaRPr>
          </a:p>
          <a:p>
            <a:r>
              <a:rPr lang="en-GB" dirty="0" smtClean="0">
                <a:sym typeface="Wingdings" pitchFamily="2" charset="2"/>
              </a:rPr>
              <a:t>Addiction (patent can grow a dependency on the drug)</a:t>
            </a:r>
          </a:p>
          <a:p>
            <a:r>
              <a:rPr lang="en-GB" dirty="0" smtClean="0">
                <a:sym typeface="Wingdings" pitchFamily="2" charset="2"/>
              </a:rPr>
              <a:t>Side effects : May involve negative side effects such as increased aggression and impairing of memory (especially long term memory).</a:t>
            </a:r>
          </a:p>
          <a:p>
            <a:r>
              <a:rPr lang="en-GB" dirty="0" smtClean="0">
                <a:sym typeface="Wingdings" pitchFamily="2" charset="2"/>
              </a:rPr>
              <a:t>Treats the symptoms rather than the stressor itself (indirect).</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FC9FCB"/>
            </a:gs>
            <a:gs pos="13000">
              <a:srgbClr val="F8B049"/>
            </a:gs>
            <a:gs pos="21001">
              <a:srgbClr val="F8B049"/>
            </a:gs>
            <a:gs pos="63000">
              <a:srgbClr val="FEE7F2"/>
            </a:gs>
            <a:gs pos="67000">
              <a:srgbClr val="F952A0"/>
            </a:gs>
            <a:gs pos="69000">
              <a:srgbClr val="C50849"/>
            </a:gs>
            <a:gs pos="82001">
              <a:srgbClr val="B43E85"/>
            </a:gs>
            <a:gs pos="100000">
              <a:srgbClr val="F8B049"/>
            </a:gs>
          </a:gsLst>
          <a:lin ang="0" scaled="0"/>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Biofeedback</a:t>
            </a:r>
            <a:endParaRPr lang="en-GB" dirty="0"/>
          </a:p>
        </p:txBody>
      </p:sp>
      <p:sp>
        <p:nvSpPr>
          <p:cNvPr id="3" name="Content Placeholder 2"/>
          <p:cNvSpPr>
            <a:spLocks noGrp="1"/>
          </p:cNvSpPr>
          <p:nvPr>
            <p:ph idx="1"/>
          </p:nvPr>
        </p:nvSpPr>
        <p:spPr>
          <a:xfrm>
            <a:off x="457200" y="1600201"/>
            <a:ext cx="8229600" cy="4277072"/>
          </a:xfrm>
        </p:spPr>
        <p:txBody>
          <a:bodyPr/>
          <a:lstStyle/>
          <a:p>
            <a:r>
              <a:rPr lang="en-GB" dirty="0" smtClean="0"/>
              <a:t>The biofeedback technique involves recording the bodily response created by the stressor such as heart rate, tension in muscles (such as the neck), &amp; blood pressure.</a:t>
            </a:r>
          </a:p>
          <a:p>
            <a:r>
              <a:rPr lang="en-GB" dirty="0" smtClean="0"/>
              <a:t>This is usually recorded through monitors and machines activated by the electrodes on the skin of the patient.</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FFC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95536" y="332656"/>
            <a:ext cx="8229600" cy="724942"/>
          </a:xfrm>
        </p:spPr>
        <p:txBody>
          <a:bodyPr>
            <a:normAutofit fontScale="90000"/>
          </a:bodyPr>
          <a:lstStyle/>
          <a:p>
            <a:r>
              <a:rPr lang="en-GB" dirty="0" smtClean="0"/>
              <a:t>The aim :</a:t>
            </a:r>
            <a:endParaRPr lang="en-GB" dirty="0"/>
          </a:p>
        </p:txBody>
      </p:sp>
      <p:sp>
        <p:nvSpPr>
          <p:cNvPr id="3" name="Content Placeholder 2"/>
          <p:cNvSpPr>
            <a:spLocks noGrp="1"/>
          </p:cNvSpPr>
          <p:nvPr>
            <p:ph idx="1"/>
          </p:nvPr>
        </p:nvSpPr>
        <p:spPr>
          <a:xfrm>
            <a:off x="467544" y="1268760"/>
            <a:ext cx="8229600" cy="4525963"/>
          </a:xfrm>
        </p:spPr>
        <p:txBody>
          <a:bodyPr/>
          <a:lstStyle/>
          <a:p>
            <a:r>
              <a:rPr lang="en-GB" dirty="0" smtClean="0"/>
              <a:t>People are encouraged to try various things to try and improve the physiological readings. These strategies can involve muscle relaxation, meditation or even altering their posture.</a:t>
            </a:r>
          </a:p>
          <a:p>
            <a:r>
              <a:rPr lang="en-GB" dirty="0" smtClean="0"/>
              <a:t>The general aim is to find the right strategies to reduce, for instance, blood pressure consistently, and the transfer the strategy to from the lab to the ‘real world’.</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65</TotalTime>
  <Words>534</Words>
  <Application>Microsoft Office PowerPoint</Application>
  <PresentationFormat>On-screen Show (4:3)</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Stress Management Techniques </vt:lpstr>
      <vt:lpstr>The physiological approach to stress management:</vt:lpstr>
      <vt:lpstr>Slide 3</vt:lpstr>
      <vt:lpstr>Beta-Blockers</vt:lpstr>
      <vt:lpstr>BZ’s</vt:lpstr>
      <vt:lpstr> Evaluation of Drugs!</vt:lpstr>
      <vt:lpstr> Evaluation of drugs!</vt:lpstr>
      <vt:lpstr>Biofeedback</vt:lpstr>
      <vt:lpstr>The aim :</vt:lpstr>
      <vt:lpstr>Evaluation of biofeedback:</vt:lpstr>
    </vt:vector>
  </TitlesOfParts>
  <Company>Featherstone High School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Stress Management Techniques </dc:title>
  <dc:creator>fhs9119</dc:creator>
  <cp:lastModifiedBy>amaclean</cp:lastModifiedBy>
  <cp:revision>15</cp:revision>
  <dcterms:created xsi:type="dcterms:W3CDTF">2012-02-08T10:46:57Z</dcterms:created>
  <dcterms:modified xsi:type="dcterms:W3CDTF">2012-02-08T15:01:20Z</dcterms:modified>
</cp:coreProperties>
</file>